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9802475" cy="27003375"/>
  <p:notesSz cx="6858000" cy="9144000"/>
  <p:defaultTextStyle>
    <a:defPPr>
      <a:defRPr lang="ru-RU"/>
    </a:defPPr>
    <a:lvl1pPr marL="0" algn="l" defTabSz="2674553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1pPr>
    <a:lvl2pPr marL="1337276" algn="l" defTabSz="2674553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2pPr>
    <a:lvl3pPr marL="2674553" algn="l" defTabSz="2674553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3pPr>
    <a:lvl4pPr marL="4011829" algn="l" defTabSz="2674553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4pPr>
    <a:lvl5pPr marL="5349106" algn="l" defTabSz="2674553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5pPr>
    <a:lvl6pPr marL="6686382" algn="l" defTabSz="2674553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6pPr>
    <a:lvl7pPr marL="8023659" algn="l" defTabSz="2674553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7pPr>
    <a:lvl8pPr marL="9360935" algn="l" defTabSz="2674553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8pPr>
    <a:lvl9pPr marL="10698213" algn="l" defTabSz="2674553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1C"/>
    <a:srgbClr val="9F0937"/>
    <a:srgbClr val="3C1A56"/>
    <a:srgbClr val="96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00" autoAdjust="0"/>
    <p:restoredTop sz="94660"/>
  </p:normalViewPr>
  <p:slideViewPr>
    <p:cSldViewPr>
      <p:cViewPr>
        <p:scale>
          <a:sx n="30" d="100"/>
          <a:sy n="30" d="100"/>
        </p:scale>
        <p:origin x="-1698" y="2526"/>
      </p:cViewPr>
      <p:guideLst>
        <p:guide orient="horz" pos="8506"/>
        <p:guide pos="62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187" y="8388550"/>
            <a:ext cx="16832103" cy="5788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0372" y="15301914"/>
            <a:ext cx="13861734" cy="6900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37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74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01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349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68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023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36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698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4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0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487877" y="2131519"/>
            <a:ext cx="4806226" cy="453556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200" y="2131519"/>
            <a:ext cx="14088636" cy="453556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7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2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259" y="17352172"/>
            <a:ext cx="16832103" cy="5363170"/>
          </a:xfrm>
        </p:spPr>
        <p:txBody>
          <a:bodyPr anchor="t"/>
          <a:lstStyle>
            <a:lvl1pPr algn="l">
              <a:defRPr sz="11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4259" y="11445186"/>
            <a:ext cx="16832103" cy="5906986"/>
          </a:xfrm>
        </p:spPr>
        <p:txBody>
          <a:bodyPr anchor="b"/>
          <a:lstStyle>
            <a:lvl1pPr marL="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1pPr>
            <a:lvl2pPr marL="133727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2pPr>
            <a:lvl3pPr marL="267455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401182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34910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68638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802365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9360935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69821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197" y="12407804"/>
            <a:ext cx="9447431" cy="35079385"/>
          </a:xfrm>
        </p:spPr>
        <p:txBody>
          <a:bodyPr/>
          <a:lstStyle>
            <a:lvl1pPr>
              <a:defRPr sz="8200"/>
            </a:lvl1pPr>
            <a:lvl2pPr>
              <a:defRPr sz="70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46669" y="12407804"/>
            <a:ext cx="9447431" cy="35079385"/>
          </a:xfrm>
        </p:spPr>
        <p:txBody>
          <a:bodyPr/>
          <a:lstStyle>
            <a:lvl1pPr>
              <a:defRPr sz="8200"/>
            </a:lvl1pPr>
            <a:lvl2pPr>
              <a:defRPr sz="70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124" y="1081389"/>
            <a:ext cx="17822229" cy="4500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124" y="6044509"/>
            <a:ext cx="8749531" cy="2519062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37276" indent="0">
              <a:buNone/>
              <a:defRPr sz="5800" b="1"/>
            </a:lvl2pPr>
            <a:lvl3pPr marL="2674553" indent="0">
              <a:buNone/>
              <a:defRPr sz="5200" b="1"/>
            </a:lvl3pPr>
            <a:lvl4pPr marL="4011829" indent="0">
              <a:buNone/>
              <a:defRPr sz="4600" b="1"/>
            </a:lvl4pPr>
            <a:lvl5pPr marL="5349106" indent="0">
              <a:buNone/>
              <a:defRPr sz="4600" b="1"/>
            </a:lvl5pPr>
            <a:lvl6pPr marL="6686382" indent="0">
              <a:buNone/>
              <a:defRPr sz="4600" b="1"/>
            </a:lvl6pPr>
            <a:lvl7pPr marL="8023659" indent="0">
              <a:buNone/>
              <a:defRPr sz="4600" b="1"/>
            </a:lvl7pPr>
            <a:lvl8pPr marL="9360935" indent="0">
              <a:buNone/>
              <a:defRPr sz="4600" b="1"/>
            </a:lvl8pPr>
            <a:lvl9pPr marL="10698213" indent="0">
              <a:buNone/>
              <a:defRPr sz="4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90124" y="8563571"/>
            <a:ext cx="8749531" cy="15558197"/>
          </a:xfr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059385" y="6044509"/>
            <a:ext cx="8752968" cy="2519062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37276" indent="0">
              <a:buNone/>
              <a:defRPr sz="5800" b="1"/>
            </a:lvl2pPr>
            <a:lvl3pPr marL="2674553" indent="0">
              <a:buNone/>
              <a:defRPr sz="5200" b="1"/>
            </a:lvl3pPr>
            <a:lvl4pPr marL="4011829" indent="0">
              <a:buNone/>
              <a:defRPr sz="4600" b="1"/>
            </a:lvl4pPr>
            <a:lvl5pPr marL="5349106" indent="0">
              <a:buNone/>
              <a:defRPr sz="4600" b="1"/>
            </a:lvl5pPr>
            <a:lvl6pPr marL="6686382" indent="0">
              <a:buNone/>
              <a:defRPr sz="4600" b="1"/>
            </a:lvl6pPr>
            <a:lvl7pPr marL="8023659" indent="0">
              <a:buNone/>
              <a:defRPr sz="4600" b="1"/>
            </a:lvl7pPr>
            <a:lvl8pPr marL="9360935" indent="0">
              <a:buNone/>
              <a:defRPr sz="4600" b="1"/>
            </a:lvl8pPr>
            <a:lvl9pPr marL="10698213" indent="0">
              <a:buNone/>
              <a:defRPr sz="4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059385" y="8563571"/>
            <a:ext cx="8752968" cy="15558197"/>
          </a:xfr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1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6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0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126" y="1075134"/>
            <a:ext cx="6514879" cy="4575572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2220" y="1075137"/>
            <a:ext cx="11070133" cy="23046633"/>
          </a:xfrm>
        </p:spPr>
        <p:txBody>
          <a:bodyPr/>
          <a:lstStyle>
            <a:lvl1pPr>
              <a:defRPr sz="9400"/>
            </a:lvl1pPr>
            <a:lvl2pPr>
              <a:defRPr sz="8200"/>
            </a:lvl2pPr>
            <a:lvl3pPr>
              <a:defRPr sz="7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126" y="5650709"/>
            <a:ext cx="6514879" cy="18471061"/>
          </a:xfrm>
        </p:spPr>
        <p:txBody>
          <a:bodyPr/>
          <a:lstStyle>
            <a:lvl1pPr marL="0" indent="0">
              <a:buNone/>
              <a:defRPr sz="4000"/>
            </a:lvl1pPr>
            <a:lvl2pPr marL="1337276" indent="0">
              <a:buNone/>
              <a:defRPr sz="3600"/>
            </a:lvl2pPr>
            <a:lvl3pPr marL="2674553" indent="0">
              <a:buNone/>
              <a:defRPr sz="3000"/>
            </a:lvl3pPr>
            <a:lvl4pPr marL="4011829" indent="0">
              <a:buNone/>
              <a:defRPr sz="2600"/>
            </a:lvl4pPr>
            <a:lvl5pPr marL="5349106" indent="0">
              <a:buNone/>
              <a:defRPr sz="2600"/>
            </a:lvl5pPr>
            <a:lvl6pPr marL="6686382" indent="0">
              <a:buNone/>
              <a:defRPr sz="2600"/>
            </a:lvl6pPr>
            <a:lvl7pPr marL="8023659" indent="0">
              <a:buNone/>
              <a:defRPr sz="2600"/>
            </a:lvl7pPr>
            <a:lvl8pPr marL="9360935" indent="0">
              <a:buNone/>
              <a:defRPr sz="2600"/>
            </a:lvl8pPr>
            <a:lvl9pPr marL="10698213" indent="0">
              <a:buNone/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9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1424" y="18902364"/>
            <a:ext cx="11881485" cy="2231530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1424" y="2412803"/>
            <a:ext cx="11881485" cy="16202025"/>
          </a:xfrm>
        </p:spPr>
        <p:txBody>
          <a:bodyPr/>
          <a:lstStyle>
            <a:lvl1pPr marL="0" indent="0">
              <a:buNone/>
              <a:defRPr sz="9400"/>
            </a:lvl1pPr>
            <a:lvl2pPr marL="1337276" indent="0">
              <a:buNone/>
              <a:defRPr sz="8200"/>
            </a:lvl2pPr>
            <a:lvl3pPr marL="2674553" indent="0">
              <a:buNone/>
              <a:defRPr sz="7000"/>
            </a:lvl3pPr>
            <a:lvl4pPr marL="4011829" indent="0">
              <a:buNone/>
              <a:defRPr sz="5800"/>
            </a:lvl4pPr>
            <a:lvl5pPr marL="5349106" indent="0">
              <a:buNone/>
              <a:defRPr sz="5800"/>
            </a:lvl5pPr>
            <a:lvl6pPr marL="6686382" indent="0">
              <a:buNone/>
              <a:defRPr sz="5800"/>
            </a:lvl6pPr>
            <a:lvl7pPr marL="8023659" indent="0">
              <a:buNone/>
              <a:defRPr sz="5800"/>
            </a:lvl7pPr>
            <a:lvl8pPr marL="9360935" indent="0">
              <a:buNone/>
              <a:defRPr sz="5800"/>
            </a:lvl8pPr>
            <a:lvl9pPr marL="10698213" indent="0">
              <a:buNone/>
              <a:defRPr sz="5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81424" y="21133893"/>
            <a:ext cx="11881485" cy="3169144"/>
          </a:xfrm>
        </p:spPr>
        <p:txBody>
          <a:bodyPr/>
          <a:lstStyle>
            <a:lvl1pPr marL="0" indent="0">
              <a:buNone/>
              <a:defRPr sz="4000"/>
            </a:lvl1pPr>
            <a:lvl2pPr marL="1337276" indent="0">
              <a:buNone/>
              <a:defRPr sz="3600"/>
            </a:lvl2pPr>
            <a:lvl3pPr marL="2674553" indent="0">
              <a:buNone/>
              <a:defRPr sz="3000"/>
            </a:lvl3pPr>
            <a:lvl4pPr marL="4011829" indent="0">
              <a:buNone/>
              <a:defRPr sz="2600"/>
            </a:lvl4pPr>
            <a:lvl5pPr marL="5349106" indent="0">
              <a:buNone/>
              <a:defRPr sz="2600"/>
            </a:lvl5pPr>
            <a:lvl6pPr marL="6686382" indent="0">
              <a:buNone/>
              <a:defRPr sz="2600"/>
            </a:lvl6pPr>
            <a:lvl7pPr marL="8023659" indent="0">
              <a:buNone/>
              <a:defRPr sz="2600"/>
            </a:lvl7pPr>
            <a:lvl8pPr marL="9360935" indent="0">
              <a:buNone/>
              <a:defRPr sz="2600"/>
            </a:lvl8pPr>
            <a:lvl9pPr marL="10698213" indent="0">
              <a:buNone/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1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124" y="1081389"/>
            <a:ext cx="17822229" cy="4500562"/>
          </a:xfrm>
          <a:prstGeom prst="rect">
            <a:avLst/>
          </a:prstGeom>
        </p:spPr>
        <p:txBody>
          <a:bodyPr vert="horz" lIns="267456" tIns="133727" rIns="267456" bIns="1337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124" y="6300790"/>
            <a:ext cx="17822229" cy="17820979"/>
          </a:xfrm>
          <a:prstGeom prst="rect">
            <a:avLst/>
          </a:prstGeom>
        </p:spPr>
        <p:txBody>
          <a:bodyPr vert="horz" lIns="267456" tIns="133727" rIns="267456" bIns="1337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90124" y="25028129"/>
            <a:ext cx="4620577" cy="1437680"/>
          </a:xfrm>
          <a:prstGeom prst="rect">
            <a:avLst/>
          </a:prstGeom>
        </p:spPr>
        <p:txBody>
          <a:bodyPr vert="horz" lIns="267456" tIns="133727" rIns="267456" bIns="133727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E58AB-E24E-4F61-9C5A-12E459E8C7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765846" y="25028129"/>
            <a:ext cx="6270785" cy="1437680"/>
          </a:xfrm>
          <a:prstGeom prst="rect">
            <a:avLst/>
          </a:prstGeom>
        </p:spPr>
        <p:txBody>
          <a:bodyPr vert="horz" lIns="267456" tIns="133727" rIns="267456" bIns="133727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191776" y="25028129"/>
            <a:ext cx="4620577" cy="1437680"/>
          </a:xfrm>
          <a:prstGeom prst="rect">
            <a:avLst/>
          </a:prstGeom>
        </p:spPr>
        <p:txBody>
          <a:bodyPr vert="horz" lIns="267456" tIns="133727" rIns="267456" bIns="133727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B5DC-AA03-4432-BC54-5AE9A13DD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2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74553" rtl="0" eaLnBrk="1" latinLnBrk="0" hangingPunct="1">
        <a:spcBef>
          <a:spcPct val="0"/>
        </a:spcBef>
        <a:buNone/>
        <a:defRPr sz="1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2958" indent="-1002958" algn="l" defTabSz="2674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173075" indent="-835797" algn="l" defTabSz="2674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3343192" indent="-668639" algn="l" defTabSz="2674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467" indent="-668639" algn="l" defTabSz="2674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6017743" indent="-668639" algn="l" defTabSz="2674553" rtl="0" eaLnBrk="1" latinLnBrk="0" hangingPunct="1">
        <a:spcBef>
          <a:spcPct val="20000"/>
        </a:spcBef>
        <a:buFont typeface="Arial" panose="020B0604020202020204" pitchFamily="34" charset="0"/>
        <a:buChar char="»"/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55021" indent="-668639" algn="l" defTabSz="2674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692296" indent="-668639" algn="l" defTabSz="2674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029574" indent="-668639" algn="l" defTabSz="2674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366849" indent="-668639" algn="l" defTabSz="2674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67455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337276" algn="l" defTabSz="267455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674553" algn="l" defTabSz="267455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4011829" algn="l" defTabSz="267455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349106" algn="l" defTabSz="267455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686382" algn="l" defTabSz="267455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659" algn="l" defTabSz="267455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360935" algn="l" defTabSz="267455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698213" algn="l" defTabSz="267455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336" b="2226"/>
          <a:stretch/>
        </p:blipFill>
        <p:spPr>
          <a:xfrm>
            <a:off x="380" y="0"/>
            <a:ext cx="19801714" cy="27003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" y="-322578"/>
            <a:ext cx="19802096" cy="271445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ts val="5000"/>
              </a:lnSpc>
              <a:spcBef>
                <a:spcPts val="600"/>
              </a:spcBef>
            </a:pPr>
            <a:endParaRPr lang="ru-RU" sz="5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42000">
                    <a:srgbClr val="000082"/>
                  </a:gs>
                  <a:gs pos="51000">
                    <a:srgbClr val="66008F"/>
                  </a:gs>
                  <a:gs pos="30000">
                    <a:srgbClr val="000082"/>
                  </a:gs>
                  <a:gs pos="60000">
                    <a:srgbClr val="BA0066"/>
                  </a:gs>
                  <a:gs pos="80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Ograda" panose="02000500020000020004" pitchFamily="2" charset="0"/>
              <a:cs typeface="Courier New" panose="02070309020205020404" pitchFamily="49" charset="0"/>
            </a:endParaRPr>
          </a:p>
          <a:p>
            <a:pPr algn="ctr">
              <a:lnSpc>
                <a:spcPts val="5000"/>
              </a:lnSpc>
              <a:spcBef>
                <a:spcPts val="600"/>
              </a:spcBef>
            </a:pP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42000">
                      <a:srgbClr val="000082"/>
                    </a:gs>
                    <a:gs pos="51000">
                      <a:srgbClr val="66008F"/>
                    </a:gs>
                    <a:gs pos="30000">
                      <a:srgbClr val="000082"/>
                    </a:gs>
                    <a:gs pos="60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Ograda" panose="02000500020000020004" pitchFamily="2" charset="0"/>
                <a:cs typeface="Courier New" panose="02070309020205020404" pitchFamily="49" charset="0"/>
              </a:rPr>
              <a:t>ГБОУ  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42000">
                      <a:srgbClr val="000082"/>
                    </a:gs>
                    <a:gs pos="51000">
                      <a:srgbClr val="66008F"/>
                    </a:gs>
                    <a:gs pos="30000">
                      <a:srgbClr val="000082"/>
                    </a:gs>
                    <a:gs pos="60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Ograda" panose="02000500020000020004" pitchFamily="2" charset="0"/>
                <a:cs typeface="Courier New" panose="02070309020205020404" pitchFamily="49" charset="0"/>
              </a:rPr>
              <a:t>ШКОЛА-ИНТЕРНАТ 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42000">
                      <a:srgbClr val="000082"/>
                    </a:gs>
                    <a:gs pos="51000">
                      <a:srgbClr val="66008F"/>
                    </a:gs>
                    <a:gs pos="30000">
                      <a:srgbClr val="000082"/>
                    </a:gs>
                    <a:gs pos="60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Ograda" panose="02000500020000020004" pitchFamily="2" charset="0"/>
                <a:cs typeface="Courier New" panose="02070309020205020404" pitchFamily="49" charset="0"/>
              </a:rPr>
              <a:t>№ 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42000">
                      <a:srgbClr val="000082"/>
                    </a:gs>
                    <a:gs pos="51000">
                      <a:srgbClr val="66008F"/>
                    </a:gs>
                    <a:gs pos="30000">
                      <a:srgbClr val="000082"/>
                    </a:gs>
                    <a:gs pos="60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CyrillicChancellor" pitchFamily="2" charset="0"/>
                <a:cs typeface="Courier New" panose="02070309020205020404" pitchFamily="49" charset="0"/>
              </a:rPr>
              <a:t>2</a:t>
            </a:r>
          </a:p>
          <a:p>
            <a:pPr algn="ctr">
              <a:lnSpc>
                <a:spcPts val="5000"/>
              </a:lnSpc>
            </a:pP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42000">
                      <a:srgbClr val="000082"/>
                    </a:gs>
                    <a:gs pos="51000">
                      <a:srgbClr val="66008F"/>
                    </a:gs>
                    <a:gs pos="30000">
                      <a:srgbClr val="000082"/>
                    </a:gs>
                    <a:gs pos="60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Ograda" panose="02000500020000020004" pitchFamily="2" charset="0"/>
                <a:cs typeface="Courier New" panose="02070309020205020404" pitchFamily="49" charset="0"/>
              </a:rPr>
              <a:t>АДМИРАЛТЕЙСКОГО РАЙОНА 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42000">
                      <a:srgbClr val="000082"/>
                    </a:gs>
                    <a:gs pos="51000">
                      <a:srgbClr val="66008F"/>
                    </a:gs>
                    <a:gs pos="30000">
                      <a:srgbClr val="000082"/>
                    </a:gs>
                    <a:gs pos="60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Ograda" panose="02000500020000020004" pitchFamily="2" charset="0"/>
                <a:cs typeface="Courier New" panose="02070309020205020404" pitchFamily="49" charset="0"/>
              </a:rPr>
              <a:t>САНКТ-ПЕТЕРБУРГА</a:t>
            </a:r>
          </a:p>
          <a:p>
            <a:pPr algn="ctr">
              <a:lnSpc>
                <a:spcPts val="5000"/>
              </a:lnSpc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42000">
                      <a:srgbClr val="000082"/>
                    </a:gs>
                    <a:gs pos="51000">
                      <a:srgbClr val="66008F"/>
                    </a:gs>
                    <a:gs pos="30000">
                      <a:srgbClr val="000082"/>
                    </a:gs>
                    <a:gs pos="60000">
                      <a:srgbClr val="BA0066"/>
                    </a:gs>
                    <a:gs pos="80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Ograda" panose="02000500020000020004" pitchFamily="2" charset="0"/>
                <a:cs typeface="Courier New" panose="02070309020205020404" pitchFamily="49" charset="0"/>
              </a:rPr>
              <a:t>Для детей с тяжёлыми нарушениями речи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42000">
                    <a:srgbClr val="000082"/>
                  </a:gs>
                  <a:gs pos="51000">
                    <a:srgbClr val="66008F"/>
                  </a:gs>
                  <a:gs pos="30000">
                    <a:srgbClr val="000082"/>
                  </a:gs>
                  <a:gs pos="60000">
                    <a:srgbClr val="BA0066"/>
                  </a:gs>
                  <a:gs pos="80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Ograda" panose="02000500020000020004" pitchFamily="2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6341" y="2772495"/>
            <a:ext cx="17281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14483"/>
            <a:ext cx="19810064" cy="238102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defTabSz="2674620">
              <a:lnSpc>
                <a:spcPts val="6000"/>
              </a:lnSpc>
            </a:pPr>
            <a:endParaRPr lang="ru-RU" sz="5400" b="1" i="1" cap="all" spc="390" dirty="0" smtClean="0">
              <a:ln w="0"/>
              <a:gradFill flip="none">
                <a:gsLst>
                  <a:gs pos="0">
                    <a:srgbClr val="000000"/>
                  </a:gs>
                  <a:gs pos="33000">
                    <a:srgbClr val="000040"/>
                  </a:gs>
                  <a:gs pos="50000">
                    <a:srgbClr val="400040"/>
                  </a:gs>
                  <a:gs pos="61000">
                    <a:srgbClr val="8F0040"/>
                  </a:gs>
                  <a:gs pos="83000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Ograda" panose="02000500020000020004" pitchFamily="2" charset="0"/>
            </a:endParaRPr>
          </a:p>
          <a:p>
            <a:pPr algn="ctr" defTabSz="2674620">
              <a:lnSpc>
                <a:spcPts val="6000"/>
              </a:lnSpc>
            </a:pPr>
            <a:r>
              <a:rPr lang="ru-RU" sz="4800" b="1" i="1" cap="all" spc="390" dirty="0" smtClean="0">
                <a:ln w="0"/>
                <a:gradFill flip="none">
                  <a:gsLst>
                    <a:gs pos="0">
                      <a:srgbClr val="000000"/>
                    </a:gs>
                    <a:gs pos="33000">
                      <a:srgbClr val="000040"/>
                    </a:gs>
                    <a:gs pos="50000">
                      <a:srgbClr val="400040"/>
                    </a:gs>
                    <a:gs pos="61000">
                      <a:srgbClr val="8F0040"/>
                    </a:gs>
                    <a:gs pos="83000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grada" panose="02000500020000020004" pitchFamily="2" charset="0"/>
              </a:rPr>
              <a:t>ИСТОРИКО-КРАЕВЕДЧЕСКИЙ </a:t>
            </a:r>
            <a:r>
              <a:rPr lang="ru-RU" sz="4800" b="1" i="1" cap="all" spc="390" dirty="0" smtClean="0">
                <a:ln w="0"/>
                <a:gradFill flip="none">
                  <a:gsLst>
                    <a:gs pos="0">
                      <a:srgbClr val="000000"/>
                    </a:gs>
                    <a:gs pos="33000">
                      <a:srgbClr val="000040"/>
                    </a:gs>
                    <a:gs pos="50000">
                      <a:srgbClr val="400040"/>
                    </a:gs>
                    <a:gs pos="61000">
                      <a:srgbClr val="8F0040"/>
                    </a:gs>
                    <a:gs pos="83000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grada" panose="02000500020000020004" pitchFamily="2" charset="0"/>
              </a:rPr>
              <a:t>МУЗЕЙ </a:t>
            </a:r>
          </a:p>
          <a:p>
            <a:pPr algn="ctr" defTabSz="2674620">
              <a:lnSpc>
                <a:spcPts val="6000"/>
              </a:lnSpc>
            </a:pPr>
            <a:r>
              <a:rPr lang="ru-RU" sz="4800" b="1" i="1" kern="0" cap="small" spc="-400" dirty="0" smtClean="0">
                <a:ln w="0"/>
                <a:gradFill flip="none">
                  <a:gsLst>
                    <a:gs pos="0">
                      <a:srgbClr val="000000"/>
                    </a:gs>
                    <a:gs pos="33000">
                      <a:srgbClr val="000040"/>
                    </a:gs>
                    <a:gs pos="50000">
                      <a:srgbClr val="400040"/>
                    </a:gs>
                    <a:gs pos="61000">
                      <a:srgbClr val="8F0040"/>
                    </a:gs>
                    <a:gs pos="83000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8100" dir="18900000" algn="bl" rotWithShape="0">
                    <a:prstClr val="black">
                      <a:alpha val="60000"/>
                    </a:prstClr>
                  </a:outerShdw>
                </a:effectLst>
                <a:latin typeface="Cambria" pitchFamily="18" charset="0"/>
              </a:rPr>
              <a:t>«САНКТ-ПЕТЕРБУРГ ВЧЕРА,СЕГОДНЯ, ЗАВТРА</a:t>
            </a:r>
            <a:r>
              <a:rPr lang="ru-RU" sz="4800" b="1" i="1" cap="small" spc="-300" dirty="0" smtClean="0">
                <a:ln w="0"/>
                <a:gradFill flip="none">
                  <a:gsLst>
                    <a:gs pos="0">
                      <a:srgbClr val="000000"/>
                    </a:gs>
                    <a:gs pos="33000">
                      <a:srgbClr val="000040"/>
                    </a:gs>
                    <a:gs pos="50000">
                      <a:srgbClr val="400040"/>
                    </a:gs>
                    <a:gs pos="61000">
                      <a:srgbClr val="8F0040"/>
                    </a:gs>
                    <a:gs pos="83000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8100" dir="18900000" algn="bl" rotWithShape="0">
                    <a:prstClr val="black">
                      <a:alpha val="60000"/>
                    </a:prstClr>
                  </a:outerShdw>
                </a:effectLst>
                <a:latin typeface="Cambria" pitchFamily="18" charset="0"/>
              </a:rPr>
              <a:t>»</a:t>
            </a:r>
            <a:endParaRPr lang="ru-RU" sz="4800" b="1" i="1" cap="small" spc="-300" dirty="0">
              <a:ln w="0"/>
              <a:gradFill flip="none">
                <a:gsLst>
                  <a:gs pos="0">
                    <a:srgbClr val="000000"/>
                  </a:gs>
                  <a:gs pos="33000">
                    <a:srgbClr val="000040"/>
                  </a:gs>
                  <a:gs pos="50000">
                    <a:srgbClr val="400040"/>
                  </a:gs>
                  <a:gs pos="61000">
                    <a:srgbClr val="8F0040"/>
                  </a:gs>
                  <a:gs pos="83000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50800" dist="38100" dir="18900000" algn="bl" rotWithShape="0">
                  <a:prstClr val="black">
                    <a:alpha val="6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42" y="4000433"/>
            <a:ext cx="19786533" cy="19005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4700"/>
              </a:lnSpc>
            </a:pPr>
            <a:endParaRPr lang="ru-RU" sz="2800" i="1" u="sng" cap="small" spc="300" dirty="0" smtClean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3500000" algn="br" rotWithShape="0">
                  <a:prstClr val="black">
                    <a:alpha val="55000"/>
                  </a:prstClr>
                </a:outerShdw>
              </a:effectLst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CyrillicChancellor" pitchFamily="2" charset="0"/>
            </a:endParaRPr>
          </a:p>
          <a:p>
            <a:pPr algn="ctr">
              <a:lnSpc>
                <a:spcPts val="4700"/>
              </a:lnSpc>
            </a:pPr>
            <a:r>
              <a:rPr lang="ru-RU" sz="2800" i="1" u="sng" cap="small" spc="3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55000"/>
                    </a:prstClr>
                  </a:outerShdw>
                </a:effectLst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CyrillicChancellor" pitchFamily="2" charset="0"/>
              </a:rPr>
              <a:t>руководители </a:t>
            </a:r>
            <a:r>
              <a:rPr lang="ru-RU" sz="2800" i="1" u="sng" cap="small" spc="3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55000"/>
                    </a:prstClr>
                  </a:outerShdw>
                </a:effectLst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CyrillicChancellor" pitchFamily="2" charset="0"/>
              </a:rPr>
              <a:t>музея </a:t>
            </a:r>
            <a:r>
              <a:rPr lang="ru-RU" sz="3200" b="1" i="1" cap="small" spc="30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55000"/>
                    </a:prstClr>
                  </a:outerShdw>
                </a:effectLst>
                <a:latin typeface="CyrillicChancellor" pitchFamily="2" charset="0"/>
              </a:rPr>
              <a:t>Олийник</a:t>
            </a:r>
            <a:r>
              <a:rPr lang="ru-RU" sz="3200" b="1" i="1" cap="small" spc="30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55000"/>
                    </a:prstClr>
                  </a:outerShdw>
                </a:effectLst>
                <a:latin typeface="CyrillicChancellor" pitchFamily="2" charset="0"/>
              </a:rPr>
              <a:t> </a:t>
            </a:r>
            <a:r>
              <a:rPr lang="ru-RU" sz="3200" b="1" i="1" cap="small" spc="3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55000"/>
                    </a:prstClr>
                  </a:outerShdw>
                </a:effectLst>
                <a:latin typeface="CyrillicChancellor" pitchFamily="2" charset="0"/>
              </a:rPr>
              <a:t>Людмила Ивановна, </a:t>
            </a:r>
          </a:p>
          <a:p>
            <a:pPr algn="ctr">
              <a:lnSpc>
                <a:spcPts val="4700"/>
              </a:lnSpc>
            </a:pPr>
            <a:r>
              <a:rPr lang="ru-RU" sz="3200" b="1" i="1" cap="small" spc="3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55000"/>
                    </a:prstClr>
                  </a:outerShdw>
                </a:effectLst>
                <a:latin typeface="CyrillicChancellor" pitchFamily="2" charset="0"/>
              </a:rPr>
              <a:t>Олийник</a:t>
            </a:r>
            <a:r>
              <a:rPr lang="ru-RU" sz="3200" b="1" i="1" cap="small" spc="3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55000"/>
                    </a:prstClr>
                  </a:outerShdw>
                </a:effectLst>
                <a:latin typeface="CyrillicChancellor" pitchFamily="2" charset="0"/>
              </a:rPr>
              <a:t> Анна Витальевна</a:t>
            </a:r>
            <a:r>
              <a:rPr lang="ru-RU" sz="3200" b="1" i="1" cap="small" spc="30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55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36"/>
          <a:stretch/>
        </p:blipFill>
        <p:spPr>
          <a:xfrm>
            <a:off x="399983" y="9929787"/>
            <a:ext cx="5400000" cy="395995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outerShdw blurRad="50800" dist="50800" dir="2700000" algn="tl" rotWithShape="0">
              <a:prstClr val="black">
                <a:alpha val="56000"/>
              </a:prstClr>
            </a:outerShdw>
          </a:effectLst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27" y="9786911"/>
            <a:ext cx="5400000" cy="3960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outerShdw blurRad="50800" dist="50800" dir="2700000" algn="tl" rotWithShape="0">
              <a:prstClr val="black">
                <a:alpha val="54000"/>
              </a:prstClr>
            </a:outerShdw>
          </a:effectLst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6365057" y="7715209"/>
            <a:ext cx="7072361" cy="7143799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"/>
            </a:pPr>
            <a:r>
              <a:rPr 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«История возникновения и развития Санкт-Петербурга»</a:t>
            </a:r>
          </a:p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"/>
            </a:pPr>
            <a:r>
              <a:rPr 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«Становление и развитие науки и культуры в Санкт-Петербурге в XVII-XX веках» </a:t>
            </a:r>
          </a:p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"/>
            </a:pPr>
            <a:r>
              <a:rPr 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«Санкт-Петербург сегодня»</a:t>
            </a:r>
          </a:p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"/>
            </a:pPr>
            <a:r>
              <a:rPr lang="ru-RU" alt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«</a:t>
            </a:r>
            <a:r>
              <a:rPr lang="ru-RU" alt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Агломерация Санкт-Петербурга</a:t>
            </a:r>
            <a:r>
              <a:rPr lang="ru-RU" alt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»</a:t>
            </a:r>
          </a:p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"/>
            </a:pPr>
            <a:r>
              <a:rPr lang="ru-RU" alt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alt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«Город морской славы</a:t>
            </a:r>
            <a:r>
              <a:rPr lang="ru-RU" alt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»</a:t>
            </a:r>
          </a:p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"/>
            </a:pPr>
            <a:r>
              <a:rPr lang="ru-RU" alt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«Пушкинский Петербург» </a:t>
            </a:r>
          </a:p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«Страна </a:t>
            </a:r>
            <a:r>
              <a:rPr 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Советов»</a:t>
            </a:r>
          </a:p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«Ленинград в блокаде</a:t>
            </a:r>
            <a:r>
              <a:rPr 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»</a:t>
            </a:r>
          </a:p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«В объективе XIX – начало  XX века</a:t>
            </a:r>
            <a:r>
              <a:rPr 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»</a:t>
            </a:r>
          </a:p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«Российская империя»</a:t>
            </a:r>
          </a:p>
        </p:txBody>
      </p:sp>
      <p:sp>
        <p:nvSpPr>
          <p:cNvPr id="16" name="Лента лицом вниз 15"/>
          <p:cNvSpPr/>
          <p:nvPr/>
        </p:nvSpPr>
        <p:spPr>
          <a:xfrm>
            <a:off x="3114627" y="6000697"/>
            <a:ext cx="13267474" cy="1080120"/>
          </a:xfrm>
          <a:prstGeom prst="ribbon">
            <a:avLst>
              <a:gd name="adj1" fmla="val 16667"/>
              <a:gd name="adj2" fmla="val 75000"/>
            </a:avLst>
          </a:prstGeom>
          <a:gradFill>
            <a:gsLst>
              <a:gs pos="0">
                <a:srgbClr val="CCCCFF"/>
              </a:gs>
              <a:gs pos="22000">
                <a:srgbClr val="99CCFF"/>
              </a:gs>
              <a:gs pos="38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9F0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5400" b="1" i="1" cap="small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Разделы музейных фондов</a:t>
            </a:r>
            <a:endParaRPr lang="ru-RU" sz="5400" b="1" i="1" cap="small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93552" y="16359207"/>
            <a:ext cx="8215370" cy="8730277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50800" dist="38100" dir="5400000" sx="101000" sy="101000" algn="t" rotWithShape="0">
              <a:prstClr val="black">
                <a:alpha val="4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Организационно-массовая работа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     Работа с активом музея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Экспозиционная деятельность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Научно-исследовательская деятельность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Научно-экспозиционная работа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Поисково-собирательская работа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Работа с фондами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Методическая работа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Издательская работа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Экскурсионно-массовая работа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µ"/>
            </a:pP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Выставочная деятельность</a:t>
            </a:r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0" y="20974192"/>
            <a:ext cx="3960000" cy="2880000"/>
          </a:xfrm>
          <a:prstGeom prst="snip2DiagRect">
            <a:avLst>
              <a:gd name="adj1" fmla="val 17918"/>
              <a:gd name="adj2" fmla="val 16667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0" y="17073586"/>
            <a:ext cx="3960000" cy="2880000"/>
          </a:xfrm>
          <a:prstGeom prst="snip2DiagRect">
            <a:avLst>
              <a:gd name="adj1" fmla="val 17918"/>
              <a:gd name="adj2" fmla="val 16667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1000" sy="101000" algn="ctr" rotWithShape="0">
              <a:schemeClr val="tx1">
                <a:alpha val="42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274" y="20974192"/>
            <a:ext cx="3960000" cy="2880000"/>
          </a:xfrm>
          <a:prstGeom prst="snip2DiagRect">
            <a:avLst>
              <a:gd name="adj1" fmla="val 17918"/>
              <a:gd name="adj2" fmla="val 16667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Лента лицом вниз 23"/>
          <p:cNvSpPr/>
          <p:nvPr/>
        </p:nvSpPr>
        <p:spPr>
          <a:xfrm>
            <a:off x="1444558" y="15430513"/>
            <a:ext cx="16913358" cy="1080120"/>
          </a:xfrm>
          <a:prstGeom prst="ribbon">
            <a:avLst>
              <a:gd name="adj1" fmla="val 16667"/>
              <a:gd name="adj2" fmla="val 75000"/>
            </a:avLst>
          </a:prstGeom>
          <a:gradFill>
            <a:gsLst>
              <a:gs pos="0">
                <a:srgbClr val="CCCCFF"/>
              </a:gs>
              <a:gs pos="22000">
                <a:srgbClr val="99CCFF"/>
              </a:gs>
              <a:gs pos="38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9F0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ru-RU" sz="5400" b="1" i="1" cap="small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Направления </a:t>
            </a:r>
            <a:r>
              <a:rPr lang="ru-RU" sz="5400" b="1" i="1" cap="small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деятельности музея </a:t>
            </a:r>
            <a:endParaRPr lang="ru-RU" sz="5400" b="1" i="1" cap="small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</a:endParaRPr>
          </a:p>
        </p:txBody>
      </p:sp>
      <p:grpSp>
        <p:nvGrpSpPr>
          <p:cNvPr id="1032" name="Группа 1031"/>
          <p:cNvGrpSpPr/>
          <p:nvPr/>
        </p:nvGrpSpPr>
        <p:grpSpPr>
          <a:xfrm>
            <a:off x="2670195" y="23641842"/>
            <a:ext cx="4222469" cy="3361533"/>
            <a:chOff x="994311" y="17231099"/>
            <a:chExt cx="4222469" cy="33615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4" r="20643" b="23819"/>
            <a:stretch/>
          </p:blipFill>
          <p:spPr bwMode="auto">
            <a:xfrm>
              <a:off x="1127013" y="17231099"/>
              <a:ext cx="3998445" cy="2520000"/>
            </a:xfrm>
            <a:prstGeom prst="snip2DiagRect">
              <a:avLst>
                <a:gd name="adj1" fmla="val 17918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0" name="Горизонтальный свиток 29"/>
            <p:cNvSpPr/>
            <p:nvPr/>
          </p:nvSpPr>
          <p:spPr>
            <a:xfrm>
              <a:off x="994311" y="19751099"/>
              <a:ext cx="4222469" cy="841533"/>
            </a:xfrm>
            <a:prstGeom prst="horizontalScroll">
              <a:avLst>
                <a:gd name="adj" fmla="val 25000"/>
              </a:avLst>
            </a:prstGeom>
            <a:ln>
              <a:solidFill>
                <a:srgbClr val="9F0937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ru-RU" sz="2400" b="1" i="1" cap="small" dirty="0">
                  <a:solidFill>
                    <a:schemeClr val="tx1"/>
                  </a:solidFill>
                  <a:latin typeface="Century" panose="02040604050505020304" pitchFamily="18" charset="0"/>
                </a:rPr>
                <a:t>«Ленинград в блокаде</a:t>
              </a:r>
              <a:r>
                <a:rPr lang="ru-RU" sz="2400" b="1" i="1" cap="small" dirty="0" smtClean="0">
                  <a:solidFill>
                    <a:schemeClr val="tx1"/>
                  </a:solidFill>
                  <a:latin typeface="Century" panose="02040604050505020304" pitchFamily="18" charset="0"/>
                </a:rPr>
                <a:t>»</a:t>
              </a:r>
              <a:endPara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39" name="Горизонтальный свиток 38"/>
          <p:cNvSpPr/>
          <p:nvPr/>
        </p:nvSpPr>
        <p:spPr>
          <a:xfrm>
            <a:off x="0" y="19766646"/>
            <a:ext cx="5454067" cy="1132865"/>
          </a:xfrm>
          <a:prstGeom prst="horizontalScroll">
            <a:avLst>
              <a:gd name="adj" fmla="val 14133"/>
            </a:avLst>
          </a:prstGeom>
          <a:ln>
            <a:solidFill>
              <a:srgbClr val="9F093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ru-RU" sz="22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Экскурсионно-театрализованные </a:t>
            </a:r>
            <a:br>
              <a:rPr lang="ru-RU" sz="22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ru-RU" sz="22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представления 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368" y="17073586"/>
            <a:ext cx="3960000" cy="2880000"/>
          </a:xfrm>
          <a:prstGeom prst="snip2DiagRect">
            <a:avLst>
              <a:gd name="adj1" fmla="val 17918"/>
              <a:gd name="adj2" fmla="val 16667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0" name="Горизонтальный свиток 39"/>
          <p:cNvSpPr/>
          <p:nvPr/>
        </p:nvSpPr>
        <p:spPr>
          <a:xfrm>
            <a:off x="14365733" y="19766646"/>
            <a:ext cx="5228501" cy="1132865"/>
          </a:xfrm>
          <a:prstGeom prst="horizontalScroll">
            <a:avLst>
              <a:gd name="adj" fmla="val 17933"/>
            </a:avLst>
          </a:prstGeom>
          <a:ln>
            <a:solidFill>
              <a:srgbClr val="9F093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«</a:t>
            </a: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В объективе </a:t>
            </a:r>
            <a:endParaRPr lang="ru-RU" sz="2400" b="1" i="1" cap="small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XIX </a:t>
            </a:r>
            <a:r>
              <a:rPr lang="ru-RU" sz="2400" b="1" i="1" cap="small" dirty="0">
                <a:solidFill>
                  <a:schemeClr val="tx1"/>
                </a:solidFill>
                <a:latin typeface="Century" panose="02040604050505020304" pitchFamily="18" charset="0"/>
              </a:rPr>
              <a:t>– начало  XX века</a:t>
            </a:r>
            <a:r>
              <a:rPr lang="ru-RU" sz="2400" b="1" i="1" cap="small" dirty="0" smtClean="0">
                <a:solidFill>
                  <a:schemeClr val="tx1"/>
                </a:solidFill>
                <a:latin typeface="Century" panose="02040604050505020304" pitchFamily="18" charset="0"/>
              </a:rPr>
              <a:t>»</a:t>
            </a:r>
            <a:endParaRPr lang="ru-RU" sz="2400" b="1" i="1" cap="small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034" name="Горизонтальный свиток 1033"/>
          <p:cNvSpPr/>
          <p:nvPr/>
        </p:nvSpPr>
        <p:spPr>
          <a:xfrm>
            <a:off x="13833522" y="23788759"/>
            <a:ext cx="5968953" cy="1368432"/>
          </a:xfrm>
          <a:prstGeom prst="horizontalScroll">
            <a:avLst>
              <a:gd name="adj" fmla="val 15305"/>
            </a:avLst>
          </a:prstGeom>
          <a:ln>
            <a:solidFill>
              <a:srgbClr val="9F093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2400" b="1" i="1" cap="small" dirty="0" smtClean="0">
                <a:solidFill>
                  <a:prstClr val="black"/>
                </a:solidFill>
                <a:latin typeface="Century" panose="02040604050505020304" pitchFamily="18" charset="0"/>
              </a:rPr>
              <a:t>Гости музея- ветераны Великой Отечественной войны</a:t>
            </a:r>
            <a:endParaRPr lang="ru-RU" sz="2400" b="1" i="1" cap="small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145</Words>
  <Application>Microsoft Office PowerPoint</Application>
  <PresentationFormat>Произвольный</PresentationFormat>
  <Paragraphs>38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Гануся</dc:creator>
  <cp:lastModifiedBy>user</cp:lastModifiedBy>
  <cp:revision>35</cp:revision>
  <dcterms:created xsi:type="dcterms:W3CDTF">2015-01-18T09:05:58Z</dcterms:created>
  <dcterms:modified xsi:type="dcterms:W3CDTF">2017-10-09T10:51:07Z</dcterms:modified>
</cp:coreProperties>
</file>